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38"/>
  </p:notesMasterIdLst>
  <p:sldIdLst>
    <p:sldId id="292" r:id="rId2"/>
    <p:sldId id="294" r:id="rId3"/>
    <p:sldId id="296" r:id="rId4"/>
    <p:sldId id="295" r:id="rId5"/>
    <p:sldId id="297" r:id="rId6"/>
    <p:sldId id="285" r:id="rId7"/>
    <p:sldId id="298" r:id="rId8"/>
    <p:sldId id="299" r:id="rId9"/>
    <p:sldId id="300" r:id="rId10"/>
    <p:sldId id="301" r:id="rId11"/>
    <p:sldId id="302" r:id="rId12"/>
    <p:sldId id="303" r:id="rId13"/>
    <p:sldId id="304" r:id="rId14"/>
    <p:sldId id="305" r:id="rId15"/>
    <p:sldId id="306" r:id="rId16"/>
    <p:sldId id="307" r:id="rId17"/>
    <p:sldId id="308" r:id="rId18"/>
    <p:sldId id="309" r:id="rId19"/>
    <p:sldId id="310" r:id="rId20"/>
    <p:sldId id="311" r:id="rId21"/>
    <p:sldId id="313" r:id="rId22"/>
    <p:sldId id="312" r:id="rId23"/>
    <p:sldId id="314" r:id="rId24"/>
    <p:sldId id="315" r:id="rId25"/>
    <p:sldId id="327" r:id="rId26"/>
    <p:sldId id="326" r:id="rId27"/>
    <p:sldId id="329" r:id="rId28"/>
    <p:sldId id="330" r:id="rId29"/>
    <p:sldId id="316" r:id="rId30"/>
    <p:sldId id="317" r:id="rId31"/>
    <p:sldId id="318" r:id="rId32"/>
    <p:sldId id="324" r:id="rId33"/>
    <p:sldId id="320" r:id="rId34"/>
    <p:sldId id="321" r:id="rId35"/>
    <p:sldId id="322" r:id="rId36"/>
    <p:sldId id="323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5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57C42-697D-4CAB-8653-2FA1973CE5A3}" type="datetimeFigureOut">
              <a:rPr lang="en-US" smtClean="0"/>
              <a:t>09-Feb-17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308A2-64B6-4062-B7E6-A29BC3163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449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6ABD1BB9-F5EF-4309-B9D7-6DBBCDADCF2A}" type="slidenum">
              <a:rPr lang="en-US" sz="1200">
                <a:latin typeface="Calibri" panose="020F0502020204030204" pitchFamily="34" charset="0"/>
              </a:rPr>
              <a:pPr algn="r" eaLnBrk="1" hangingPunct="1"/>
              <a:t>24</a:t>
            </a:fld>
            <a:endParaRPr lang="en-US" sz="1200">
              <a:latin typeface="Calibri" panose="020F0502020204030204" pitchFamily="34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87119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D5F1C2E-DABD-4290-85E6-584AC9C6DCF6}" type="slidenum">
              <a:rPr lang="en-US" sz="1200">
                <a:latin typeface="Calibri" panose="020F0502020204030204" pitchFamily="34" charset="0"/>
              </a:rPr>
              <a:pPr eaLnBrk="1" hangingPunct="1"/>
              <a:t>36</a:t>
            </a:fld>
            <a:endParaRPr lang="en-US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581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6DB0283-D35C-4A4E-A004-CB8A7DB83019}" type="datetimeFigureOut">
              <a:rPr lang="en-US" smtClean="0"/>
              <a:pPr/>
              <a:t>09-Feb-17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5AD425-89AB-4FAD-BD6F-F5414BBEBA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0283-D35C-4A4E-A004-CB8A7DB83019}" type="datetimeFigureOut">
              <a:rPr lang="en-US" smtClean="0"/>
              <a:pPr/>
              <a:t>09-Feb-17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D425-89AB-4FAD-BD6F-F5414BBEBA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6DB0283-D35C-4A4E-A004-CB8A7DB83019}" type="datetimeFigureOut">
              <a:rPr lang="en-US" smtClean="0"/>
              <a:pPr/>
              <a:t>09-Feb-17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A5AD425-89AB-4FAD-BD6F-F5414BBEBA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69260-3D70-4BB2-AE63-CF8961C607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908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44081-B306-456E-9FC8-B6FB69153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2226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182688" y="20177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182688" y="41513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FED52-FA16-425D-8893-232FBB5789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6400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3B430-CA0C-44A3-95E8-D41D71B471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39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69717-A714-41F8-8BA4-3FB97B4F7A38}" type="datetimeFigureOut">
              <a:rPr lang="en-US"/>
              <a:pPr>
                <a:defRPr/>
              </a:pPr>
              <a:t>09-Feb-17</a:t>
            </a:fld>
            <a:endParaRPr lang="sr-Latn-C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A68731-7EEB-463C-B61B-73EC9C339C99}" type="slidenum">
              <a:rPr lang="sr-Latn-CS"/>
              <a:pPr/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808379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0283-D35C-4A4E-A004-CB8A7DB83019}" type="datetimeFigureOut">
              <a:rPr lang="en-US" smtClean="0"/>
              <a:pPr/>
              <a:t>09-Feb-17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A5AD425-89AB-4FAD-BD6F-F5414BBEBA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0283-D35C-4A4E-A004-CB8A7DB83019}" type="datetimeFigureOut">
              <a:rPr lang="en-US" smtClean="0"/>
              <a:pPr/>
              <a:t>09-Feb-17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A5AD425-89AB-4FAD-BD6F-F5414BBEBA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6DB0283-D35C-4A4E-A004-CB8A7DB83019}" type="datetimeFigureOut">
              <a:rPr lang="en-US" smtClean="0"/>
              <a:pPr/>
              <a:t>09-Feb-17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A5AD425-89AB-4FAD-BD6F-F5414BBEBA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6DB0283-D35C-4A4E-A004-CB8A7DB83019}" type="datetimeFigureOut">
              <a:rPr lang="en-US" smtClean="0"/>
              <a:pPr/>
              <a:t>09-Feb-17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A5AD425-89AB-4FAD-BD6F-F5414BBEBA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0283-D35C-4A4E-A004-CB8A7DB83019}" type="datetimeFigureOut">
              <a:rPr lang="en-US" smtClean="0"/>
              <a:pPr/>
              <a:t>09-Feb-17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A5AD425-89AB-4FAD-BD6F-F5414BBEBA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0283-D35C-4A4E-A004-CB8A7DB83019}" type="datetimeFigureOut">
              <a:rPr lang="en-US" smtClean="0"/>
              <a:pPr/>
              <a:t>09-Feb-17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5AD425-89AB-4FAD-BD6F-F5414BBEBA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0283-D35C-4A4E-A004-CB8A7DB83019}" type="datetimeFigureOut">
              <a:rPr lang="en-US" smtClean="0"/>
              <a:pPr/>
              <a:t>09-Feb-17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A5AD425-89AB-4FAD-BD6F-F5414BBEBA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6DB0283-D35C-4A4E-A004-CB8A7DB83019}" type="datetimeFigureOut">
              <a:rPr lang="en-US" smtClean="0"/>
              <a:pPr/>
              <a:t>09-Feb-17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A5AD425-89AB-4FAD-BD6F-F5414BBEBA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6DB0283-D35C-4A4E-A004-CB8A7DB83019}" type="datetimeFigureOut">
              <a:rPr lang="en-US" smtClean="0"/>
              <a:pPr/>
              <a:t>09-Feb-17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A5AD425-89AB-4FAD-BD6F-F5414BBEBA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RS" b="1" dirty="0"/>
              <a:t>DERMATITIS ATOPICA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0828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smtClean="0"/>
              <a:t>Клиничка слика</a:t>
            </a:r>
            <a:endParaRPr lang="en-US" sz="40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Cyrl-CS" sz="2400" dirty="0" smtClean="0">
                <a:solidFill>
                  <a:schemeClr val="tx2">
                    <a:lumMod val="75000"/>
                  </a:schemeClr>
                </a:solidFill>
              </a:rPr>
              <a:t>Клиничка слика после 2 године живота (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Prurigo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Besnier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eaLnBrk="1" hangingPunct="1"/>
            <a:r>
              <a:rPr lang="sr-Cyrl-CS" sz="2400" dirty="0" smtClean="0">
                <a:solidFill>
                  <a:schemeClr val="tx2">
                    <a:lumMod val="75000"/>
                  </a:schemeClr>
                </a:solidFill>
              </a:rPr>
              <a:t>Предилекциона места</a:t>
            </a:r>
          </a:p>
          <a:p>
            <a:pPr eaLnBrk="1" hangingPunct="1"/>
            <a:r>
              <a:rPr lang="sr-Cyrl-CS" sz="2400" dirty="0" smtClean="0">
                <a:solidFill>
                  <a:schemeClr val="tx2">
                    <a:lumMod val="75000"/>
                  </a:schemeClr>
                </a:solidFill>
              </a:rPr>
              <a:t>Плакови са лихенификацијом и десквамацијом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sr-Latn-CS" sz="2800" smtClean="0"/>
          </a:p>
        </p:txBody>
      </p:sp>
      <p:pic>
        <p:nvPicPr>
          <p:cNvPr id="11269" name="Picture 5" descr="understandingdermatitisbasics_ecze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057400"/>
            <a:ext cx="37338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98945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smtClean="0"/>
              <a:t>Клиничка слика</a:t>
            </a:r>
            <a:endParaRPr lang="en-US" sz="400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sr-Latn-CS" sz="2800" smtClean="0"/>
          </a:p>
        </p:txBody>
      </p:sp>
      <p:sp>
        <p:nvSpPr>
          <p:cNvPr id="12293" name="Rectangle 5"/>
          <p:cNvSpPr>
            <a:spLocks noGrp="1" noChangeArrowheads="1"/>
          </p:cNvSpPr>
          <p:nvPr>
            <p:ph sz="quarter" idx="3"/>
          </p:nvPr>
        </p:nvSpPr>
        <p:spPr/>
        <p:txBody>
          <a:bodyPr/>
          <a:lstStyle/>
          <a:p>
            <a:pPr eaLnBrk="1" hangingPunct="1"/>
            <a:endParaRPr lang="sr-Latn-CS" sz="2400" smtClean="0"/>
          </a:p>
        </p:txBody>
      </p:sp>
      <p:pic>
        <p:nvPicPr>
          <p:cNvPr id="12294" name="Picture 6" descr="ANd9GcQx02qL-vrLjGh8lJvR69u0ax3DWkXNgeo-4sGCjCSXqudHWHeBW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981200"/>
            <a:ext cx="34290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8" descr="eczem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313" y="4187172"/>
            <a:ext cx="3024554" cy="2050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Content Placeholder 8" descr="Image result for dermatitis atopica"/>
          <p:cNvPicPr>
            <a:picLocks noGrp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088" y="1981200"/>
            <a:ext cx="3221005" cy="20177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3217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smtClean="0"/>
              <a:t>Клиничка слика</a:t>
            </a:r>
            <a:endParaRPr lang="en-US" sz="400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Клиничка слика код одраслих</a:t>
            </a:r>
          </a:p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Сува кожа</a:t>
            </a:r>
          </a:p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Пруригинозни чворићи, трагови чешања</a:t>
            </a:r>
          </a:p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Хронични екцем шака и стопала</a:t>
            </a:r>
          </a:p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Инфламација око очију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1725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sr-Cyrl-CS" sz="4000" smtClean="0"/>
              <a:t>Клиничка слика</a:t>
            </a:r>
            <a:endParaRPr lang="en-US" sz="400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sr-Latn-CS" sz="2400" smtClean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pPr eaLnBrk="1" hangingPunct="1"/>
            <a:endParaRPr lang="sr-Latn-CS" sz="2400" smtClean="0"/>
          </a:p>
        </p:txBody>
      </p:sp>
      <p:sp>
        <p:nvSpPr>
          <p:cNvPr id="14341" name="Rectangle 5"/>
          <p:cNvSpPr>
            <a:spLocks noGrp="1" noChangeArrowheads="1"/>
          </p:cNvSpPr>
          <p:nvPr>
            <p:ph sz="quarter" idx="3"/>
          </p:nvPr>
        </p:nvSpPr>
        <p:spPr/>
        <p:txBody>
          <a:bodyPr/>
          <a:lstStyle/>
          <a:p>
            <a:pPr eaLnBrk="1" hangingPunct="1"/>
            <a:endParaRPr lang="sr-Latn-CS" sz="2400" smtClean="0"/>
          </a:p>
        </p:txBody>
      </p:sp>
      <p:sp>
        <p:nvSpPr>
          <p:cNvPr id="14342" name="Rectangle 6"/>
          <p:cNvSpPr>
            <a:spLocks noGrp="1" noChangeArrowheads="1"/>
          </p:cNvSpPr>
          <p:nvPr>
            <p:ph sz="quarter" idx="4"/>
          </p:nvPr>
        </p:nvSpPr>
        <p:spPr>
          <a:xfrm>
            <a:off x="5334000" y="4114800"/>
            <a:ext cx="3810000" cy="1981200"/>
          </a:xfrm>
        </p:spPr>
        <p:txBody>
          <a:bodyPr/>
          <a:lstStyle/>
          <a:p>
            <a:pPr eaLnBrk="1" hangingPunct="1"/>
            <a:endParaRPr lang="sr-Latn-CS" sz="2400" smtClean="0"/>
          </a:p>
        </p:txBody>
      </p:sp>
      <p:sp>
        <p:nvSpPr>
          <p:cNvPr id="14343" name="AutoShape 7" descr="2Q=="/>
          <p:cNvSpPr>
            <a:spLocks noChangeAspect="1" noChangeArrowheads="1"/>
          </p:cNvSpPr>
          <p:nvPr/>
        </p:nvSpPr>
        <p:spPr bwMode="auto">
          <a:xfrm>
            <a:off x="155575" y="46038"/>
            <a:ext cx="16764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sz="1800">
              <a:latin typeface="Tahoma" panose="020B0604030504040204" pitchFamily="34" charset="0"/>
            </a:endParaRPr>
          </a:p>
        </p:txBody>
      </p:sp>
      <p:sp>
        <p:nvSpPr>
          <p:cNvPr id="14344" name="AutoShape 8" descr="2Q=="/>
          <p:cNvSpPr>
            <a:spLocks noChangeAspect="1" noChangeArrowheads="1"/>
          </p:cNvSpPr>
          <p:nvPr/>
        </p:nvSpPr>
        <p:spPr bwMode="auto">
          <a:xfrm>
            <a:off x="155575" y="46038"/>
            <a:ext cx="16764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sz="1800">
              <a:latin typeface="Tahoma" panose="020B0604030504040204" pitchFamily="34" charset="0"/>
            </a:endParaRPr>
          </a:p>
        </p:txBody>
      </p:sp>
      <p:sp>
        <p:nvSpPr>
          <p:cNvPr id="14345" name="AutoShape 9" descr="2Q=="/>
          <p:cNvSpPr>
            <a:spLocks noChangeAspect="1" noChangeArrowheads="1"/>
          </p:cNvSpPr>
          <p:nvPr/>
        </p:nvSpPr>
        <p:spPr bwMode="auto">
          <a:xfrm>
            <a:off x="155575" y="46038"/>
            <a:ext cx="16764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sz="1800">
              <a:latin typeface="Tahoma" panose="020B0604030504040204" pitchFamily="34" charset="0"/>
            </a:endParaRPr>
          </a:p>
        </p:txBody>
      </p:sp>
      <p:sp>
        <p:nvSpPr>
          <p:cNvPr id="14346" name="AutoShape 10" descr="2Q=="/>
          <p:cNvSpPr>
            <a:spLocks noChangeAspect="1" noChangeArrowheads="1"/>
          </p:cNvSpPr>
          <p:nvPr/>
        </p:nvSpPr>
        <p:spPr bwMode="auto">
          <a:xfrm>
            <a:off x="155575" y="46038"/>
            <a:ext cx="16764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sz="1800">
              <a:latin typeface="Tahoma" panose="020B0604030504040204" pitchFamily="34" charset="0"/>
            </a:endParaRPr>
          </a:p>
        </p:txBody>
      </p:sp>
      <p:pic>
        <p:nvPicPr>
          <p:cNvPr id="14347" name="Picture 11" descr="ANd9GcR70NH-tYy19gsshTqcf2gjQ7gfcqblsevOQyOkTwpG4FZZ3hQ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05000"/>
            <a:ext cx="36576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8" name="Picture 12" descr="87-4_defaul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810000"/>
            <a:ext cx="39052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9" name="Picture 13" descr="ANd9GcSVep8tPb_3c8OVjfm3AoNd8MZWphG9TpAqFZAB-Onvo7xLc51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438" y="4174051"/>
            <a:ext cx="3520774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0" name="Picture 14" descr="ANd9GcRrnMdMGb83V69hjAamj3n1p1OhNzT86bDMpt7HQHK4yIWm_52AA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905000"/>
            <a:ext cx="3505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292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Компликације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sr-Cyrl-CS" sz="2800" dirty="0" smtClean="0">
                <a:solidFill>
                  <a:schemeClr val="tx2">
                    <a:lumMod val="75000"/>
                  </a:schemeClr>
                </a:solidFill>
              </a:rPr>
              <a:t>Секундарне бактеријске инфекције изазване стафилококом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800" dirty="0" smtClean="0">
                <a:solidFill>
                  <a:schemeClr val="tx2">
                    <a:lumMod val="75000"/>
                  </a:schemeClr>
                </a:solidFill>
              </a:rPr>
              <a:t>Вирусне инфекције изазване херпесом симплексом (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eczema </a:t>
            </a:r>
            <a:r>
              <a:rPr lang="en-US" sz="2800" dirty="0" err="1" smtClean="0">
                <a:solidFill>
                  <a:schemeClr val="tx2">
                    <a:lumMod val="75000"/>
                  </a:schemeClr>
                </a:solidFill>
              </a:rPr>
              <a:t>herpeticum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pPr eaLnBrk="1" hangingPunct="1"/>
            <a:endParaRPr lang="sr-Latn-CS" sz="2400" smtClean="0"/>
          </a:p>
        </p:txBody>
      </p:sp>
      <p:sp>
        <p:nvSpPr>
          <p:cNvPr id="15365" name="Rectangle 5"/>
          <p:cNvSpPr>
            <a:spLocks noGrp="1" noChangeArrowheads="1"/>
          </p:cNvSpPr>
          <p:nvPr>
            <p:ph sz="quarter" idx="3"/>
          </p:nvPr>
        </p:nvSpPr>
        <p:spPr/>
        <p:txBody>
          <a:bodyPr/>
          <a:lstStyle/>
          <a:p>
            <a:pPr eaLnBrk="1" hangingPunct="1"/>
            <a:endParaRPr lang="sr-Latn-CS" sz="2400" smtClean="0"/>
          </a:p>
        </p:txBody>
      </p:sp>
      <p:pic>
        <p:nvPicPr>
          <p:cNvPr id="15366" name="Picture 6" descr="ANd9GcQrbx68amKvqHOEaIzpn6qT5aMT-b8Ew3QRd9Gz6rb6IaRLiH8Hq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017714"/>
            <a:ext cx="32766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7" descr="ANd9GcTCfS54bwN5ahN1bkaTqjXeWpmxN8Dxr2-z7-tuIQSR0bLt5Be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114800"/>
            <a:ext cx="3429000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89237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smtClean="0"/>
              <a:t>Лабораторија</a:t>
            </a:r>
            <a:endParaRPr lang="en-US" sz="400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Еозинофилија</a:t>
            </a:r>
          </a:p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Повишен титар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IgE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5723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smtClean="0"/>
              <a:t>Диференцијална дијагноза</a:t>
            </a:r>
            <a:endParaRPr lang="en-US" sz="400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Иритантни и алергијски дерматитис</a:t>
            </a:r>
          </a:p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Себороични дерматитис одојчади</a:t>
            </a:r>
          </a:p>
          <a:p>
            <a:pPr eaLnBrk="1" hangingPunct="1"/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Miliaria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rubra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8030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smtClean="0"/>
              <a:t>Дијагноза</a:t>
            </a:r>
            <a:endParaRPr lang="en-US" sz="400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На основу мајор и минор знака</a:t>
            </a:r>
          </a:p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Мајор знаци:</a:t>
            </a:r>
          </a:p>
          <a:p>
            <a:pPr eaLnBrk="1" hangingPunct="1">
              <a:buFontTx/>
              <a:buChar char="-"/>
            </a:pPr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Свраб</a:t>
            </a:r>
          </a:p>
          <a:p>
            <a:pPr eaLnBrk="1" hangingPunct="1">
              <a:buFontTx/>
              <a:buChar char="-"/>
            </a:pPr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Типична морфологија и локализација</a:t>
            </a:r>
          </a:p>
          <a:p>
            <a:pPr eaLnBrk="1" hangingPunct="1">
              <a:buFontTx/>
              <a:buChar char="-"/>
            </a:pPr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Хронични рецидивантни ток</a:t>
            </a:r>
          </a:p>
          <a:p>
            <a:pPr eaLnBrk="1" hangingPunct="1">
              <a:buFontTx/>
              <a:buChar char="-"/>
            </a:pPr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Позитивна породична анамнеза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3975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smtClean="0"/>
              <a:t>Дијагноза</a:t>
            </a:r>
            <a:endParaRPr lang="en-US" sz="40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400" dirty="0" smtClean="0">
                <a:solidFill>
                  <a:schemeClr val="tx2">
                    <a:lumMod val="75000"/>
                  </a:schemeClr>
                </a:solidFill>
              </a:rPr>
              <a:t>Минор знаци: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sz="2400" dirty="0" smtClean="0">
                <a:solidFill>
                  <a:schemeClr val="tx2">
                    <a:lumMod val="75000"/>
                  </a:schemeClr>
                </a:solidFill>
              </a:rPr>
              <a:t>-ксероза, </a:t>
            </a:r>
            <a:r>
              <a:rPr lang="sr-Cyrl-CS" sz="2400" dirty="0" smtClean="0">
                <a:solidFill>
                  <a:schemeClr val="tx2">
                    <a:lumMod val="75000"/>
                  </a:schemeClr>
                </a:solidFill>
              </a:rPr>
              <a:t>ихтиоза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sz="2400" dirty="0" smtClean="0">
                <a:solidFill>
                  <a:schemeClr val="tx2">
                    <a:lumMod val="75000"/>
                  </a:schemeClr>
                </a:solidFill>
              </a:rPr>
              <a:t>-Дени </a:t>
            </a:r>
            <a:r>
              <a:rPr lang="sr-Cyrl-CS" sz="2400" dirty="0" smtClean="0">
                <a:solidFill>
                  <a:schemeClr val="tx2">
                    <a:lumMod val="75000"/>
                  </a:schemeClr>
                </a:solidFill>
              </a:rPr>
              <a:t>Морганијева бразда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sz="2400" dirty="0" smtClean="0">
                <a:solidFill>
                  <a:schemeClr val="tx2">
                    <a:lumMod val="75000"/>
                  </a:schemeClr>
                </a:solidFill>
              </a:rPr>
              <a:t>-рекурентни коњуктивитис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sz="2400" dirty="0" smtClean="0">
                <a:solidFill>
                  <a:schemeClr val="tx2">
                    <a:lumMod val="75000"/>
                  </a:schemeClr>
                </a:solidFill>
              </a:rPr>
              <a:t>-кератоконус, катаракта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sz="2400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cheilitis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sr-Cyrl-CS" sz="2400" dirty="0" smtClean="0">
                <a:solidFill>
                  <a:schemeClr val="tx2">
                    <a:lumMod val="75000"/>
                  </a:schemeClr>
                </a:solidFill>
              </a:rPr>
              <a:t>Склоност кожним инфекцијама</a:t>
            </a:r>
            <a:endParaRPr lang="sr-Cyrl-C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2400" dirty="0" smtClean="0"/>
          </a:p>
        </p:txBody>
      </p:sp>
      <p:sp>
        <p:nvSpPr>
          <p:cNvPr id="19460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sr-Latn-CS" sz="2400" smtClean="0"/>
          </a:p>
        </p:txBody>
      </p:sp>
      <p:pic>
        <p:nvPicPr>
          <p:cNvPr id="19461" name="Picture 5" descr="ANd9GcQWjM1ghnun8-sd_nW5d3b93iCbXItoAJ7uUgD3crmZctWU_Dm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981200"/>
            <a:ext cx="38195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ANd9GcQUs-ONatfpwWHbK_Wti_Tt81VSpX_2JY5RFp0-DqPJjbFYzA3R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124200"/>
            <a:ext cx="32004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AutoShape 7" descr="2Q=="/>
          <p:cNvSpPr>
            <a:spLocks noChangeAspect="1" noChangeArrowheads="1"/>
          </p:cNvSpPr>
          <p:nvPr/>
        </p:nvSpPr>
        <p:spPr bwMode="auto">
          <a:xfrm>
            <a:off x="155575" y="46038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sz="1800">
              <a:latin typeface="Tahoma" panose="020B0604030504040204" pitchFamily="34" charset="0"/>
            </a:endParaRPr>
          </a:p>
        </p:txBody>
      </p:sp>
      <p:sp>
        <p:nvSpPr>
          <p:cNvPr id="19464" name="AutoShape 8" descr="2Q=="/>
          <p:cNvSpPr>
            <a:spLocks noChangeAspect="1" noChangeArrowheads="1"/>
          </p:cNvSpPr>
          <p:nvPr/>
        </p:nvSpPr>
        <p:spPr bwMode="auto">
          <a:xfrm>
            <a:off x="155575" y="46038"/>
            <a:ext cx="1819275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sz="1800">
              <a:latin typeface="Tahoma" panose="020B0604030504040204" pitchFamily="34" charset="0"/>
            </a:endParaRPr>
          </a:p>
        </p:txBody>
      </p:sp>
      <p:sp>
        <p:nvSpPr>
          <p:cNvPr id="19465" name="AutoShape 9" descr="Z"/>
          <p:cNvSpPr>
            <a:spLocks noChangeAspect="1" noChangeArrowheads="1"/>
          </p:cNvSpPr>
          <p:nvPr/>
        </p:nvSpPr>
        <p:spPr bwMode="auto">
          <a:xfrm>
            <a:off x="155575" y="46038"/>
            <a:ext cx="1809750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sz="1800">
              <a:latin typeface="Tahoma" panose="020B0604030504040204" pitchFamily="34" charset="0"/>
            </a:endParaRPr>
          </a:p>
        </p:txBody>
      </p:sp>
      <p:pic>
        <p:nvPicPr>
          <p:cNvPr id="19466" name="Picture 10" descr="ANd9GcRfW1x46RP7AU1E3d0luJ405ksDq_erNxxClCz5w05SCyUpZ9E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572000"/>
            <a:ext cx="279082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57761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smtClean="0"/>
              <a:t>Дијагноза</a:t>
            </a:r>
            <a:endParaRPr lang="en-US" sz="40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sr-Cyrl-CS" sz="2800" dirty="0" smtClean="0">
                <a:solidFill>
                  <a:schemeClr val="tx2">
                    <a:lumMod val="75000"/>
                  </a:schemeClr>
                </a:solidFill>
              </a:rPr>
              <a:t>Минор знаци:</a:t>
            </a:r>
            <a:endParaRPr lang="en-US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800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Pityriasis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alba</a:t>
            </a:r>
            <a:endParaRPr lang="sr-Latn-C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400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sr-Cyrl-CS" sz="2400" dirty="0" smtClean="0">
                <a:solidFill>
                  <a:schemeClr val="tx2">
                    <a:lumMod val="75000"/>
                  </a:schemeClr>
                </a:solidFill>
              </a:rPr>
              <a:t>Екцем на ареоли дојке</a:t>
            </a:r>
          </a:p>
          <a:p>
            <a:pPr eaLnBrk="1" hangingPunct="1">
              <a:buFontTx/>
              <a:buNone/>
            </a:pPr>
            <a:r>
              <a:rPr lang="sr-Cyrl-CS" sz="2400" dirty="0" smtClean="0">
                <a:solidFill>
                  <a:schemeClr val="tx2">
                    <a:lumMod val="75000"/>
                  </a:schemeClr>
                </a:solidFill>
              </a:rPr>
              <a:t>-Бледо лице</a:t>
            </a:r>
          </a:p>
          <a:p>
            <a:pPr eaLnBrk="1" hangingPunct="1">
              <a:buFontTx/>
              <a:buNone/>
            </a:pPr>
            <a:r>
              <a:rPr lang="sr-Cyrl-CS" sz="2400" dirty="0" smtClean="0">
                <a:solidFill>
                  <a:schemeClr val="tx2">
                    <a:lumMod val="75000"/>
                  </a:schemeClr>
                </a:solidFill>
              </a:rPr>
              <a:t>-Неспецифични екцем шака и стопала</a:t>
            </a:r>
          </a:p>
          <a:p>
            <a:pPr eaLnBrk="1" hangingPunct="1">
              <a:buFontTx/>
              <a:buNone/>
            </a:pPr>
            <a:r>
              <a:rPr lang="sr-Cyrl-CS" sz="2400" dirty="0" smtClean="0">
                <a:solidFill>
                  <a:schemeClr val="tx2">
                    <a:lumMod val="75000"/>
                  </a:schemeClr>
                </a:solidFill>
              </a:rPr>
              <a:t>-неподношење вуне</a:t>
            </a:r>
          </a:p>
          <a:p>
            <a:pPr eaLnBrk="1" hangingPunct="1">
              <a:buFontTx/>
              <a:buNone/>
            </a:pPr>
            <a:r>
              <a:rPr lang="sr-Cyrl-CS" sz="2400" dirty="0" smtClean="0">
                <a:solidFill>
                  <a:schemeClr val="tx2">
                    <a:lumMod val="75000"/>
                  </a:schemeClr>
                </a:solidFill>
              </a:rPr>
              <a:t>-Почетак пре 5 године</a:t>
            </a:r>
          </a:p>
          <a:p>
            <a:pPr eaLnBrk="1" hangingPunct="1">
              <a:buFontTx/>
              <a:buNone/>
            </a:pPr>
            <a:r>
              <a:rPr lang="sr-Cyrl-CS" sz="2400" dirty="0" smtClean="0">
                <a:solidFill>
                  <a:schemeClr val="tx2">
                    <a:lumMod val="75000"/>
                  </a:schemeClr>
                </a:solidFill>
              </a:rPr>
              <a:t>-Висок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IgE</a:t>
            </a:r>
            <a:endParaRPr lang="sr-Cyrl-C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buFontTx/>
              <a:buChar char="-"/>
            </a:pPr>
            <a:endParaRPr lang="sr-Cyrl-CS" sz="2400" dirty="0" smtClean="0"/>
          </a:p>
          <a:p>
            <a:pPr eaLnBrk="1" hangingPunct="1"/>
            <a:endParaRPr lang="en-US" sz="2800" dirty="0" smtClean="0"/>
          </a:p>
        </p:txBody>
      </p:sp>
      <p:sp>
        <p:nvSpPr>
          <p:cNvPr id="2048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sr-Latn-CS" sz="2800" smtClean="0"/>
          </a:p>
        </p:txBody>
      </p:sp>
      <p:pic>
        <p:nvPicPr>
          <p:cNvPr id="20485" name="Picture 5" descr="2667_2686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575" y="1981200"/>
            <a:ext cx="3781425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519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ПОДЕЛА ЕКЦЕМА</a:t>
            </a:r>
            <a:endParaRPr lang="sr-Latn-C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Dermatitis e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contactu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allergica</a:t>
            </a:r>
            <a:endParaRPr lang="en-US" dirty="0" smtClean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Dermatitis e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contactu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irritativa</a:t>
            </a:r>
            <a:endParaRPr lang="en-US" dirty="0" smtClean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Eczema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dyshidroticum</a:t>
            </a:r>
            <a:endParaRPr lang="en-US" dirty="0" smtClean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Dermatitis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coccica</a:t>
            </a:r>
            <a:endParaRPr lang="en-US" dirty="0" smtClean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Eczema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nummulare</a:t>
            </a:r>
            <a:endParaRPr lang="en-US" dirty="0" smtClean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Dermatitis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atopica</a:t>
            </a:r>
            <a:endParaRPr lang="en-US" dirty="0" smtClean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17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smtClean="0"/>
              <a:t>Дијагноза</a:t>
            </a:r>
            <a:endParaRPr lang="en-US" sz="400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sr-Cyrl-CS" dirty="0" smtClean="0"/>
          </a:p>
          <a:p>
            <a:pPr eaLnBrk="1" hangingPunct="1"/>
            <a:endParaRPr lang="sr-Cyrl-CS" dirty="0" smtClean="0"/>
          </a:p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За дијагнозу АД потребно је да буду присутна 3 мајор и 3 минор критеријума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9729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Приступ пацијенту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tx2">
                    <a:lumMod val="75000"/>
                  </a:schemeClr>
                </a:solidFill>
              </a:rPr>
              <a:t>Едукација пацијента (хронична природа болести, адекватна тоалета и нега коже, провоцирајући фактори...)</a:t>
            </a:r>
          </a:p>
          <a:p>
            <a:r>
              <a:rPr lang="sr-Cyrl-RS" dirty="0" smtClean="0">
                <a:solidFill>
                  <a:schemeClr val="tx2">
                    <a:lumMod val="75000"/>
                  </a:schemeClr>
                </a:solidFill>
              </a:rPr>
              <a:t>Континуирано коришћење емолијената</a:t>
            </a:r>
          </a:p>
          <a:p>
            <a:r>
              <a:rPr lang="sr-Cyrl-RS" dirty="0" smtClean="0">
                <a:solidFill>
                  <a:schemeClr val="tx2">
                    <a:lumMod val="75000"/>
                  </a:schemeClr>
                </a:solidFill>
              </a:rPr>
              <a:t>Топикална терапија</a:t>
            </a:r>
          </a:p>
          <a:p>
            <a:r>
              <a:rPr lang="sr-Cyrl-RS" dirty="0" smtClean="0">
                <a:solidFill>
                  <a:schemeClr val="tx2">
                    <a:lumMod val="75000"/>
                  </a:schemeClr>
                </a:solidFill>
              </a:rPr>
              <a:t>Општа терапија </a:t>
            </a:r>
          </a:p>
          <a:p>
            <a:r>
              <a:rPr lang="sr-Cyrl-RS" dirty="0" smtClean="0">
                <a:solidFill>
                  <a:schemeClr val="tx2">
                    <a:lumMod val="75000"/>
                  </a:schemeClr>
                </a:solidFill>
              </a:rPr>
              <a:t>Адјувантна терапија (бактеријске, вирусне суперинфекције, поремећај спавања)</a:t>
            </a:r>
          </a:p>
        </p:txBody>
      </p:sp>
    </p:spTree>
    <p:extLst>
      <p:ext uri="{BB962C8B-B14F-4D97-AF65-F5344CB8AC3E}">
        <p14:creationId xmlns:p14="http://schemas.microsoft.com/office/powerpoint/2010/main" val="19522041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smtClean="0"/>
              <a:t>Терапија</a:t>
            </a:r>
            <a:endParaRPr lang="en-US" sz="40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Опште мере</a:t>
            </a:r>
          </a:p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Локално: </a:t>
            </a:r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кортикостероиди, </a:t>
            </a:r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облоге физиолошког раствора, антибиотске масти, препарати катрана</a:t>
            </a:r>
          </a:p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Системски: антихистаминици, КС, антибиотици, циклоспорин А, фототерапија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3038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Кортикостероиди</a:t>
            </a:r>
            <a:endParaRPr lang="en-US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179512" y="2214563"/>
            <a:ext cx="8664451" cy="4114800"/>
          </a:xfrm>
        </p:spPr>
        <p:txBody>
          <a:bodyPr>
            <a:normAutofit fontScale="92500" lnSpcReduction="10000"/>
          </a:bodyPr>
          <a:lstStyle/>
          <a:p>
            <a:r>
              <a:rPr lang="sr-Cyrl-RS" sz="2800" dirty="0" smtClean="0">
                <a:solidFill>
                  <a:schemeClr val="tx2"/>
                </a:solidFill>
              </a:rPr>
              <a:t>Главно терапијско дејство топикалних кс је неспецифично антинфламаторно дејство које обухвата и супресију клиничких медијатора упале.</a:t>
            </a:r>
            <a:endParaRPr lang="en-US" sz="2800" dirty="0" smtClean="0">
              <a:solidFill>
                <a:schemeClr val="tx2"/>
              </a:solidFill>
            </a:endParaRPr>
          </a:p>
          <a:p>
            <a:r>
              <a:rPr lang="sr-Cyrl-RS" sz="2800" dirty="0" smtClean="0">
                <a:solidFill>
                  <a:schemeClr val="tx2"/>
                </a:solidFill>
              </a:rPr>
              <a:t>Кортикостероиди имају и антимитотско, антипролиферативно, вазоконстрикторно и имуномодулаторно дејство.</a:t>
            </a:r>
          </a:p>
          <a:p>
            <a:r>
              <a:rPr lang="sr-Cyrl-RS" sz="2800" dirty="0" smtClean="0">
                <a:solidFill>
                  <a:schemeClr val="tx2"/>
                </a:solidFill>
              </a:rPr>
              <a:t>Идеалан топикални кортикостероид је ефикасан и безбедан.</a:t>
            </a:r>
          </a:p>
          <a:p>
            <a:r>
              <a:rPr lang="sr-Cyrl-RS" sz="2800" dirty="0" smtClean="0">
                <a:solidFill>
                  <a:schemeClr val="tx2"/>
                </a:solidFill>
              </a:rPr>
              <a:t>Коришћење комбинованих препарата (инфекција је контраиндикација за примену)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893817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71500" y="571500"/>
            <a:ext cx="8785225" cy="792163"/>
          </a:xfrm>
        </p:spPr>
        <p:txBody>
          <a:bodyPr anchor="ctr"/>
          <a:lstStyle/>
          <a:p>
            <a:pPr algn="ctr" eaLnBrk="1" hangingPunct="1"/>
            <a:r>
              <a:rPr lang="ru-RU" sz="3600" dirty="0" smtClean="0"/>
              <a:t>Избор препарата </a:t>
            </a:r>
            <a:endParaRPr lang="ru-RU" sz="3600" dirty="0" smtClean="0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066800" y="2286000"/>
            <a:ext cx="2376488" cy="4572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dirty="0" smtClean="0">
                <a:solidFill>
                  <a:schemeClr val="bg2"/>
                </a:solidFill>
                <a:latin typeface="Tahoma" panose="020B0604030504040204" pitchFamily="34" charset="0"/>
              </a:rPr>
              <a:t>Раствор</a:t>
            </a:r>
            <a:endParaRPr lang="ru-RU" sz="2400" dirty="0">
              <a:solidFill>
                <a:schemeClr val="bg2"/>
              </a:solidFill>
              <a:latin typeface="Tahoma" panose="020B0604030504040204" pitchFamily="34" charset="0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066800" y="3352800"/>
            <a:ext cx="2376488" cy="4572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Cyrl-RS" sz="2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Крем</a:t>
            </a:r>
            <a:endParaRPr lang="ru-RU" sz="24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66800" y="4724400"/>
            <a:ext cx="2376488" cy="4572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Маст</a:t>
            </a:r>
            <a:endParaRPr lang="ru-RU" sz="24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410200" y="2209800"/>
            <a:ext cx="2514600" cy="830997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Акутна фаза инфламације 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5410200" y="3581400"/>
            <a:ext cx="2514600" cy="830997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Субакутна фаза инфламације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5410200" y="4876800"/>
            <a:ext cx="2514600" cy="830997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Хронична фаза инфламације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3733800" y="2514600"/>
            <a:ext cx="12192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 flipV="1">
            <a:off x="3733800" y="2971800"/>
            <a:ext cx="1117600" cy="6096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>
            <a:off x="3733800" y="3581400"/>
            <a:ext cx="1219200" cy="3810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4" name="Line 12"/>
          <p:cNvSpPr>
            <a:spLocks noChangeShapeType="1"/>
          </p:cNvSpPr>
          <p:nvPr/>
        </p:nvSpPr>
        <p:spPr bwMode="auto">
          <a:xfrm flipV="1">
            <a:off x="3810000" y="4343400"/>
            <a:ext cx="1117600" cy="6096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>
            <a:off x="3810000" y="4953000"/>
            <a:ext cx="1219200" cy="3810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42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3600" dirty="0" smtClean="0">
                <a:solidFill>
                  <a:srgbClr val="0B2369"/>
                </a:solidFill>
                <a:latin typeface="Calibri" panose="020F0502020204030204" pitchFamily="34" charset="0"/>
              </a:rPr>
              <a:t>Топикални кортикостероиди – погрешна тумачења</a:t>
            </a:r>
            <a:endParaRPr lang="en-US" sz="3600" dirty="0" smtClean="0">
              <a:solidFill>
                <a:srgbClr val="0B2369"/>
              </a:solidFill>
              <a:latin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7504" y="1700808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sr-Cyrl-RS" sz="2400" dirty="0" smtClean="0">
                <a:solidFill>
                  <a:srgbClr val="0B2369"/>
                </a:solidFill>
                <a:latin typeface="+mj-lt"/>
                <a:cs typeface="Arial" charset="0"/>
              </a:rPr>
              <a:t>Н</a:t>
            </a:r>
            <a:r>
              <a:rPr lang="sr-Cyrl-RS" sz="2400" dirty="0" smtClean="0">
                <a:solidFill>
                  <a:srgbClr val="0B2369"/>
                </a:solidFill>
                <a:latin typeface="+mj-lt"/>
                <a:cs typeface="Arial" charset="0"/>
              </a:rPr>
              <a:t>е употребљавају се на оштећеној кожи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sr-Cyrl-RS" sz="2400" dirty="0" smtClean="0">
                <a:solidFill>
                  <a:srgbClr val="0B2369"/>
                </a:solidFill>
                <a:latin typeface="+mj-lt"/>
                <a:cs typeface="Arial" charset="0"/>
              </a:rPr>
              <a:t>Утичу на раст и развој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sr-Cyrl-RS" sz="2400" dirty="0" smtClean="0">
                <a:solidFill>
                  <a:srgbClr val="0B2369"/>
                </a:solidFill>
                <a:latin typeface="+mj-lt"/>
                <a:cs typeface="Arial" charset="0"/>
              </a:rPr>
              <a:t>Изазивају хипо/хиперпигментације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sr-Cyrl-RS" sz="2400" dirty="0" smtClean="0">
                <a:solidFill>
                  <a:srgbClr val="0B2369"/>
                </a:solidFill>
                <a:latin typeface="+mj-lt"/>
                <a:cs typeface="Arial" charset="0"/>
              </a:rPr>
              <a:t>Успоравају излечење екцема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sr-Cyrl-RS" sz="2400" dirty="0" smtClean="0">
                <a:solidFill>
                  <a:srgbClr val="0B2369"/>
                </a:solidFill>
                <a:latin typeface="+mj-lt"/>
                <a:cs typeface="Arial" charset="0"/>
              </a:rPr>
              <a:t>Нису потребни ако се користе емолијенси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sr-Cyrl-RS" sz="2400" dirty="0" smtClean="0">
                <a:solidFill>
                  <a:srgbClr val="0B2369"/>
                </a:solidFill>
                <a:latin typeface="+mj-lt"/>
                <a:cs typeface="Arial" charset="0"/>
              </a:rPr>
              <a:t>Увек се апликују у малим количинама</a:t>
            </a:r>
          </a:p>
          <a:p>
            <a:pPr marL="342900" indent="-342900">
              <a:buFont typeface="Courier New" panose="02070309020205020404" pitchFamily="49" charset="0"/>
              <a:buChar char="o"/>
              <a:defRPr/>
            </a:pPr>
            <a:endParaRPr lang="sr-Cyrl-RS" sz="2400" dirty="0" smtClean="0">
              <a:solidFill>
                <a:srgbClr val="0B2369"/>
              </a:solidFill>
              <a:latin typeface="+mj-lt"/>
              <a:cs typeface="Arial" charset="0"/>
            </a:endParaRPr>
          </a:p>
          <a:p>
            <a:pPr>
              <a:defRPr/>
            </a:pPr>
            <a:endParaRPr lang="sr-Latn-CS" sz="2400" dirty="0">
              <a:solidFill>
                <a:srgbClr val="0B23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charset="0"/>
            </a:endParaRPr>
          </a:p>
          <a:p>
            <a:pPr>
              <a:defRPr/>
            </a:pPr>
            <a:endParaRPr lang="sr-Latn-CS" sz="2400" dirty="0">
              <a:solidFill>
                <a:srgbClr val="0B23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0181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844824"/>
            <a:ext cx="8521005" cy="4727426"/>
          </a:xfrm>
        </p:spPr>
        <p:txBody>
          <a:bodyPr>
            <a:normAutofit/>
          </a:bodyPr>
          <a:lstStyle/>
          <a:p>
            <a:r>
              <a:rPr lang="sr-Cyrl-RS" sz="2400" dirty="0" smtClean="0">
                <a:solidFill>
                  <a:srgbClr val="0B2369"/>
                </a:solidFill>
              </a:rPr>
              <a:t>Они су основа дерматолошке терапије и безбедни су ако се правилно користе</a:t>
            </a:r>
          </a:p>
          <a:p>
            <a:r>
              <a:rPr lang="sr-Cyrl-RS" sz="2400" dirty="0" smtClean="0">
                <a:solidFill>
                  <a:srgbClr val="0B2369"/>
                </a:solidFill>
              </a:rPr>
              <a:t>Често је неопходно применити потентнији КС у краћем временском периоду, да би дошло до брже контроле обољења. Треба избећи коришћење недовољно потентних препарата</a:t>
            </a:r>
          </a:p>
          <a:p>
            <a:r>
              <a:rPr lang="sr-Cyrl-RS" sz="2400" dirty="0" smtClean="0">
                <a:solidFill>
                  <a:srgbClr val="0B2369"/>
                </a:solidFill>
              </a:rPr>
              <a:t>Врло потентне КС користити у краћем периоду или интермитентно, да би се спречила појава нежељених реакција. Касније се може прећи на мање потентне препарате.</a:t>
            </a:r>
          </a:p>
          <a:p>
            <a:r>
              <a:rPr lang="sr-Cyrl-RS" sz="2400" dirty="0" smtClean="0">
                <a:solidFill>
                  <a:srgbClr val="0B2369"/>
                </a:solidFill>
              </a:rPr>
              <a:t>Колико дуго? До ремисије болести.</a:t>
            </a:r>
            <a:endParaRPr lang="en-US" sz="2400" dirty="0" smtClean="0">
              <a:solidFill>
                <a:srgbClr val="0B2369"/>
              </a:solidFill>
            </a:endParaRP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971550" y="3933825"/>
            <a:ext cx="7793038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sz="3200">
              <a:solidFill>
                <a:schemeClr val="tx2"/>
              </a:solidFill>
            </a:endParaRPr>
          </a:p>
        </p:txBody>
      </p:sp>
      <p:sp>
        <p:nvSpPr>
          <p:cNvPr id="12292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sr-Cyrl-RS" sz="3600" dirty="0" smtClean="0">
                <a:solidFill>
                  <a:srgbClr val="0B2369"/>
                </a:solidFill>
              </a:rPr>
              <a:t>Правила за топикалну примену кортикостероида</a:t>
            </a:r>
            <a:endParaRPr lang="en-US" sz="3600" dirty="0" smtClean="0">
              <a:solidFill>
                <a:srgbClr val="0B23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9557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>
                <a:solidFill>
                  <a:srgbClr val="0B2369"/>
                </a:solidFill>
              </a:rPr>
              <a:t>Антихистаминици – општа терапија</a:t>
            </a:r>
            <a:endParaRPr lang="en-US" sz="3600" dirty="0">
              <a:solidFill>
                <a:srgbClr val="0B236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>
                <a:solidFill>
                  <a:srgbClr val="0B2369"/>
                </a:solidFill>
              </a:rPr>
              <a:t>Доказана клиничка ефикасност</a:t>
            </a:r>
            <a:endParaRPr lang="sr-Latn-RS" sz="2400" dirty="0" smtClean="0">
              <a:solidFill>
                <a:srgbClr val="0B2369"/>
              </a:solidFill>
            </a:endParaRPr>
          </a:p>
          <a:p>
            <a:r>
              <a:rPr lang="sr-Cyrl-RS" sz="2400" dirty="0" smtClean="0">
                <a:solidFill>
                  <a:srgbClr val="0B2369"/>
                </a:solidFill>
              </a:rPr>
              <a:t>Побољшање квалитета живота</a:t>
            </a:r>
          </a:p>
          <a:p>
            <a:r>
              <a:rPr lang="sr-Cyrl-RS" sz="2400" dirty="0" smtClean="0">
                <a:solidFill>
                  <a:srgbClr val="0B2369"/>
                </a:solidFill>
              </a:rPr>
              <a:t>Антихистаминици новијег датума немају седативни ефекат тј. Нарушавање когнитивних и психомоторних способности</a:t>
            </a:r>
          </a:p>
          <a:p>
            <a:r>
              <a:rPr lang="sr-Cyrl-RS" sz="2400" dirty="0" smtClean="0">
                <a:solidFill>
                  <a:srgbClr val="0B2369"/>
                </a:solidFill>
              </a:rPr>
              <a:t>Нема интеракције са лековима и храном</a:t>
            </a:r>
          </a:p>
          <a:p>
            <a:r>
              <a:rPr lang="sr-Cyrl-RS" sz="2400" dirty="0" smtClean="0">
                <a:solidFill>
                  <a:srgbClr val="0B2369"/>
                </a:solidFill>
              </a:rPr>
              <a:t>Нема промена у ЕКГ – у</a:t>
            </a:r>
          </a:p>
          <a:p>
            <a:r>
              <a:rPr lang="sr-Cyrl-RS" sz="2400" dirty="0" smtClean="0">
                <a:solidFill>
                  <a:srgbClr val="0B2369"/>
                </a:solidFill>
              </a:rPr>
              <a:t>Не појачава апетит</a:t>
            </a:r>
          </a:p>
          <a:p>
            <a:r>
              <a:rPr lang="sr-Cyrl-RS" sz="2400" dirty="0" smtClean="0">
                <a:solidFill>
                  <a:srgbClr val="0B2369"/>
                </a:solidFill>
              </a:rPr>
              <a:t>Добро се толеришу и у дози већој од препоручене</a:t>
            </a:r>
            <a:endParaRPr lang="en-US" sz="2400" dirty="0">
              <a:solidFill>
                <a:srgbClr val="0B236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479424"/>
            <a:ext cx="533400" cy="244476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5053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>
                <a:latin typeface="Calibri" panose="020F0502020204030204" pitchFamily="34" charset="0"/>
              </a:rPr>
              <a:t>Дерматокозметика </a:t>
            </a:r>
            <a:endParaRPr lang="en-US" sz="36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tx2">
                    <a:lumMod val="75000"/>
                  </a:schemeClr>
                </a:solidFill>
              </a:rPr>
              <a:t>Средства за тоалету коже (синдети, уљане купке,..)</a:t>
            </a:r>
          </a:p>
          <a:p>
            <a:r>
              <a:rPr lang="sr-Cyrl-RS" dirty="0" smtClean="0">
                <a:solidFill>
                  <a:schemeClr val="tx2">
                    <a:lumMod val="75000"/>
                  </a:schemeClr>
                </a:solidFill>
              </a:rPr>
              <a:t>Емолијенти </a:t>
            </a:r>
          </a:p>
          <a:p>
            <a:r>
              <a:rPr lang="sr-Cyrl-RS" dirty="0" smtClean="0">
                <a:solidFill>
                  <a:schemeClr val="tx2">
                    <a:lumMod val="75000"/>
                  </a:schemeClr>
                </a:solidFill>
              </a:rPr>
              <a:t>Средства са термалном водом...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3905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7" descr="sn22_atopicdermatitis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04"/>
          <a:stretch/>
        </p:blipFill>
        <p:spPr>
          <a:xfrm>
            <a:off x="611560" y="2632918"/>
            <a:ext cx="3714750" cy="3520975"/>
          </a:xfrm>
          <a:noFill/>
          <a:ln w="2857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500063" y="260649"/>
            <a:ext cx="805815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sr-Latn-CS" sz="36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Dermatitis atopica</a:t>
            </a:r>
            <a:endParaRPr lang="en-US" sz="36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7413" name="Picture 4" descr="CH124FG0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687" y="2575467"/>
            <a:ext cx="3527017" cy="357194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7459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Dermatitis atopica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Хронични, рецидивантни екцем</a:t>
            </a:r>
          </a:p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Карактеришу га сува кожа и свраб</a:t>
            </a:r>
          </a:p>
          <a:p>
            <a:pPr eaLnBrk="1" hangingPunct="1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A</a:t>
            </a:r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топију карактеришу породична појава болести, склоност ка стварању високог титара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IgE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и удруженост кожних и респираторних манифестација </a:t>
            </a:r>
          </a:p>
        </p:txBody>
      </p:sp>
    </p:spTree>
    <p:extLst>
      <p:ext uri="{BB962C8B-B14F-4D97-AF65-F5344CB8AC3E}">
        <p14:creationId xmlns:p14="http://schemas.microsoft.com/office/powerpoint/2010/main" val="38064203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152400"/>
            <a:ext cx="7772400" cy="1895475"/>
          </a:xfrm>
        </p:spPr>
        <p:txBody>
          <a:bodyPr/>
          <a:lstStyle/>
          <a:p>
            <a:pPr algn="ctr" eaLnBrk="1" hangingPunct="1"/>
            <a:r>
              <a:rPr lang="sr-Latn-CS" sz="3600" dirty="0" smtClean="0"/>
              <a:t>Cheilitis</a:t>
            </a:r>
            <a:endParaRPr lang="en-US" sz="3600" dirty="0" smtClean="0"/>
          </a:p>
        </p:txBody>
      </p:sp>
      <p:pic>
        <p:nvPicPr>
          <p:cNvPr id="20483" name="Picture 4" descr="Liplick dermatitis"/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1050" y="2349500"/>
            <a:ext cx="5472113" cy="3889375"/>
          </a:xfrm>
          <a:noFill/>
        </p:spPr>
      </p:pic>
    </p:spTree>
    <p:extLst>
      <p:ext uri="{BB962C8B-B14F-4D97-AF65-F5344CB8AC3E}">
        <p14:creationId xmlns:p14="http://schemas.microsoft.com/office/powerpoint/2010/main" val="223472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9038" y="620688"/>
            <a:ext cx="4740275" cy="1224137"/>
          </a:xfrm>
        </p:spPr>
        <p:txBody>
          <a:bodyPr/>
          <a:lstStyle/>
          <a:p>
            <a:pPr>
              <a:defRPr/>
            </a:pPr>
            <a:r>
              <a:rPr lang="sr-Latn-CS" sz="2800" dirty="0" smtClean="0">
                <a:solidFill>
                  <a:schemeClr val="tx2">
                    <a:lumMod val="75000"/>
                  </a:schemeClr>
                </a:solidFill>
              </a:rPr>
              <a:t>Ubod insekta, Strophulus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1507" name="Picture 10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1" t="7140" r="6332" b="4778"/>
          <a:stretch>
            <a:fillRect/>
          </a:stretch>
        </p:blipFill>
        <p:spPr>
          <a:xfrm>
            <a:off x="785813" y="2143125"/>
            <a:ext cx="3071812" cy="2227263"/>
          </a:xfr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508" name="Picture 7" descr="240-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465" b="61484"/>
          <a:stretch>
            <a:fillRect/>
          </a:stretch>
        </p:blipFill>
        <p:spPr bwMode="auto">
          <a:xfrm>
            <a:off x="4572000" y="2071688"/>
            <a:ext cx="3219450" cy="27860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" r="992"/>
          <a:stretch>
            <a:fillRect/>
          </a:stretch>
        </p:blipFill>
        <p:spPr bwMode="auto">
          <a:xfrm>
            <a:off x="785813" y="4429125"/>
            <a:ext cx="3071812" cy="21955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2867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>Предлог терапије</a:t>
            </a:r>
            <a:r>
              <a:rPr lang="sr-Latn-CS" dirty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>?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/>
            </a:r>
            <a:br>
              <a:rPr lang="en-US" dirty="0">
                <a:solidFill>
                  <a:schemeClr val="tx2">
                    <a:lumMod val="75000"/>
                  </a:schemeClr>
                </a:solidFill>
                <a:cs typeface="Arial" charset="0"/>
              </a:rPr>
            </a:br>
            <a:endParaRPr lang="en-US" dirty="0"/>
          </a:p>
        </p:txBody>
      </p:sp>
      <p:pic>
        <p:nvPicPr>
          <p:cNvPr id="4" name="Picture 6" descr="lowerleg1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/>
          </a:blip>
          <a:srcRect b="8980"/>
          <a:stretch/>
        </p:blipFill>
        <p:spPr>
          <a:xfrm>
            <a:off x="101615" y="2492896"/>
            <a:ext cx="4619237" cy="3153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/>
        </p:spPr>
      </p:pic>
      <p:pic>
        <p:nvPicPr>
          <p:cNvPr id="5" name="Picture 3" descr="Atopic_Derm-I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4823728" y="2502946"/>
            <a:ext cx="4306988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13988262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 descr="Urticaria papulosa"/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2708275"/>
            <a:ext cx="3810000" cy="3025775"/>
          </a:xfrm>
          <a:noFill/>
        </p:spPr>
      </p:pic>
      <p:sp>
        <p:nvSpPr>
          <p:cNvPr id="36867" name="Rectangle 8"/>
          <p:cNvSpPr>
            <a:spLocks noGrp="1" noChangeArrowheads="1"/>
          </p:cNvSpPr>
          <p:nvPr>
            <p:ph type="title"/>
          </p:nvPr>
        </p:nvSpPr>
        <p:spPr>
          <a:xfrm>
            <a:off x="-108520" y="476672"/>
            <a:ext cx="7793037" cy="1219200"/>
          </a:xfrm>
          <a:noFill/>
        </p:spPr>
        <p:txBody>
          <a:bodyPr>
            <a:normAutofit fontScale="90000"/>
          </a:bodyPr>
          <a:lstStyle/>
          <a:p>
            <a:pPr algn="ctr" eaLnBrk="1" hangingPunct="1"/>
            <a:r>
              <a:rPr lang="sr-Cyrl-RS" sz="40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charset="0"/>
              </a:rPr>
              <a:t>Предлог терапије</a:t>
            </a:r>
            <a:r>
              <a:rPr lang="sr-Latn-CS" sz="40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charset="0"/>
              </a:rPr>
              <a:t>?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charset="0"/>
              </a:rPr>
              <a:t/>
            </a:r>
            <a:b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charset="0"/>
              </a:rPr>
            </a:br>
            <a:endParaRPr lang="en-US" sz="4000" dirty="0" smtClean="0"/>
          </a:p>
        </p:txBody>
      </p:sp>
      <p:pic>
        <p:nvPicPr>
          <p:cNvPr id="36871" name="Picture 4" descr="strophulus infant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2708275"/>
            <a:ext cx="4356100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855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962819" y="569790"/>
            <a:ext cx="7793038" cy="6953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sr-Cyrl-RS" sz="4000" dirty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>Предлог терапије</a:t>
            </a:r>
            <a:r>
              <a:rPr lang="sr-Latn-CS" sz="4000" dirty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>?</a:t>
            </a:r>
            <a:endParaRPr lang="en-US" sz="4000" dirty="0">
              <a:solidFill>
                <a:schemeClr val="tx2">
                  <a:lumMod val="75000"/>
                </a:schemeClr>
              </a:solidFill>
              <a:cs typeface="Arial" charset="0"/>
            </a:endParaRPr>
          </a:p>
        </p:txBody>
      </p:sp>
      <p:pic>
        <p:nvPicPr>
          <p:cNvPr id="64515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2565400"/>
            <a:ext cx="4319588" cy="3913188"/>
          </a:xfrm>
        </p:spPr>
      </p:pic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1258888" y="1700213"/>
            <a:ext cx="57531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sz="4000" dirty="0">
              <a:solidFill>
                <a:schemeClr val="tx2"/>
              </a:solidFill>
              <a:latin typeface="Tahoma" panose="020B0604030504040204" pitchFamily="34" charset="0"/>
            </a:endParaRPr>
          </a:p>
        </p:txBody>
      </p:sp>
      <p:pic>
        <p:nvPicPr>
          <p:cNvPr id="645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565400"/>
            <a:ext cx="3995737" cy="395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38916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4"/>
            <a:ext cx="7793037" cy="724492"/>
          </a:xfrm>
        </p:spPr>
        <p:txBody>
          <a:bodyPr>
            <a:normAutofit fontScale="90000"/>
          </a:bodyPr>
          <a:lstStyle/>
          <a:p>
            <a:r>
              <a:rPr lang="sr-Cyrl-RS" smtClean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>Предлог терапије</a:t>
            </a:r>
            <a:r>
              <a:rPr lang="sr-Latn-CS" smtClean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>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noProof="1" smtClean="0"/>
              <a:t>.</a:t>
            </a:r>
            <a:endParaRPr lang="en-US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flipV="1">
            <a:off x="0" y="548680"/>
            <a:ext cx="533400" cy="72008"/>
          </a:xfrm>
        </p:spPr>
        <p:txBody>
          <a:bodyPr>
            <a:normAutofit fontScale="25000" lnSpcReduction="20000"/>
          </a:bodyPr>
          <a:lstStyle/>
          <a:p>
            <a:pPr>
              <a:defRPr/>
            </a:pPr>
            <a:endParaRPr lang="en-US" dirty="0"/>
          </a:p>
        </p:txBody>
      </p:sp>
      <p:pic>
        <p:nvPicPr>
          <p:cNvPr id="7" name="Content Placeholder 5" descr="Eczema Atopic  Stankic Aleksa  01.01  0804006860003  tel.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" y="1628800"/>
            <a:ext cx="3221750" cy="2414950"/>
          </a:xfrm>
        </p:spPr>
      </p:pic>
      <p:pic>
        <p:nvPicPr>
          <p:cNvPr id="8" name="Picture 6" descr="Eczema infantum  Bogojevic Ilija  3.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199" y="1576377"/>
            <a:ext cx="3286571" cy="24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Content Placeholder 4" descr="Eczema atopic  Jovic Isidora   1.4  1510003865004  tel.063-327 909  064-888 415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4254878"/>
            <a:ext cx="3235054" cy="2425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Content Placeholder 4" descr="Atopic dermatitis  Brajovic Ognjen 3.3 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8199" y="4211892"/>
            <a:ext cx="3381822" cy="2468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10142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600" dirty="0" smtClean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>Предлог терапије</a:t>
            </a:r>
            <a:r>
              <a:rPr lang="sr-Latn-CS" sz="3600" dirty="0" smtClean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>?</a:t>
            </a:r>
            <a:endParaRPr lang="en-US" sz="3600" dirty="0" smtClean="0"/>
          </a:p>
        </p:txBody>
      </p:sp>
      <p:pic>
        <p:nvPicPr>
          <p:cNvPr id="29699" name="Picture 7" descr="Atopic dermatitis  Krneta Marko  01.15  1207993860007  tel.062-825802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500" y="1928813"/>
            <a:ext cx="3071813" cy="2301875"/>
          </a:xfrm>
        </p:spPr>
      </p:pic>
      <p:pic>
        <p:nvPicPr>
          <p:cNvPr id="29700" name="Picture 6" descr="Atopic dermatitis  Krneta Marko  01.07  1207993860007  tel.062-825802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857375"/>
            <a:ext cx="3230562" cy="230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8" descr="Atopic dermatitis impetiginisata  Nistor Marcel  01.06  1012004860005  tel.063-191582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357688"/>
            <a:ext cx="3071813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Content Placeholder 5" descr="Atopic dermatitis impetiginisata  Nistor Marcel  01.02  1012004860005  tel.063-1915823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4379913"/>
            <a:ext cx="3286125" cy="224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8457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smtClean="0"/>
              <a:t>Етиопатогенеза</a:t>
            </a:r>
            <a:endParaRPr lang="en-US" sz="40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Генетски наследни фактор</a:t>
            </a:r>
          </a:p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Дисбаланс између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Th1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I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Th2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субсета Т лимфоцита у корист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Th2</a:t>
            </a:r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 који стимулише синтезу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IgE</a:t>
            </a:r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 што доводи до акумулације еозинофила</a:t>
            </a:r>
          </a:p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Парцијални блок бета адренергичких рецептора и снижен циклични АМП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381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smtClean="0"/>
              <a:t>Етиопатогенеза</a:t>
            </a:r>
            <a:endParaRPr lang="en-US" sz="40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Провоцирајући фактори: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  -иритација,стрес,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  -инфекција,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  -влага и хладноћа,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  -алергије (полен, дерматофагоидес, контактна, алергија) 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768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munologic pathways in AD. Th2 cells circulating in the peripheral bloo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142984"/>
            <a:ext cx="6667500" cy="445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smtClean="0"/>
              <a:t>Клиничка слика</a:t>
            </a:r>
            <a:endParaRPr lang="en-US" sz="40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Епизоде ремисије и егзацербације</a:t>
            </a:r>
          </a:p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70% оболи у првим годинама живота</a:t>
            </a:r>
          </a:p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Сува кожа, без сјаја </a:t>
            </a:r>
          </a:p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Свраб</a:t>
            </a:r>
          </a:p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Нервна ексцитабилност</a:t>
            </a:r>
          </a:p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Несигурност</a:t>
            </a:r>
          </a:p>
          <a:p>
            <a:pPr eaLnBrk="1" hangingPunct="1"/>
            <a:r>
              <a:rPr lang="sr-Cyrl-CS" dirty="0" smtClean="0">
                <a:solidFill>
                  <a:schemeClr val="tx2">
                    <a:lumMod val="75000"/>
                  </a:schemeClr>
                </a:solidFill>
              </a:rPr>
              <a:t>Натпросечна интелигенција</a:t>
            </a:r>
          </a:p>
        </p:txBody>
      </p:sp>
    </p:spTree>
    <p:extLst>
      <p:ext uri="{BB962C8B-B14F-4D97-AF65-F5344CB8AC3E}">
        <p14:creationId xmlns:p14="http://schemas.microsoft.com/office/powerpoint/2010/main" val="2743901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smtClean="0"/>
              <a:t>Клиничка слика</a:t>
            </a:r>
            <a:endParaRPr lang="en-US" sz="40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</a:pPr>
            <a:r>
              <a:rPr lang="sr-Cyrl-CS" sz="2400" dirty="0" smtClean="0">
                <a:solidFill>
                  <a:schemeClr val="tx2">
                    <a:lumMod val="75000"/>
                  </a:schemeClr>
                </a:solidFill>
              </a:rPr>
              <a:t>Клиничка слика од 0-2 године (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eczema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infantum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r>
              <a:rPr lang="sr-Cyrl-CS" sz="2400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Cyrl-CS" sz="2400" dirty="0" smtClean="0">
                <a:solidFill>
                  <a:schemeClr val="tx2">
                    <a:lumMod val="75000"/>
                  </a:schemeClr>
                </a:solidFill>
              </a:rPr>
              <a:t>- на образима, челу и бради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Cyrl-CS" sz="2400" dirty="0" smtClean="0">
                <a:solidFill>
                  <a:schemeClr val="tx2">
                    <a:lumMod val="75000"/>
                  </a:schemeClr>
                </a:solidFill>
              </a:rPr>
              <a:t>- прегибима, капилицијум, на кожи око чланака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 dirty="0" smtClean="0">
                <a:solidFill>
                  <a:schemeClr val="tx2">
                    <a:lumMod val="75000"/>
                  </a:schemeClr>
                </a:solidFill>
              </a:rPr>
              <a:t>Нејасно ограничене еритематозне и  едематозне плаже са папулама и везикулама које влаже и остављају крусте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220" name="Picture 4" descr="n1510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45088" y="2209800"/>
            <a:ext cx="3810000" cy="3581400"/>
          </a:xfrm>
          <a:noFill/>
        </p:spPr>
      </p:pic>
    </p:spTree>
    <p:extLst>
      <p:ext uri="{BB962C8B-B14F-4D97-AF65-F5344CB8AC3E}">
        <p14:creationId xmlns:p14="http://schemas.microsoft.com/office/powerpoint/2010/main" val="2101181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smtClean="0"/>
              <a:t>Клиничка слика</a:t>
            </a:r>
            <a:endParaRPr lang="en-US" sz="400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/>
          <a:p>
            <a:pPr eaLnBrk="1" hangingPunct="1"/>
            <a:endParaRPr lang="sr-Latn-CS" smtClean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sr-Latn-CS" dirty="0" smtClean="0"/>
          </a:p>
        </p:txBody>
      </p:sp>
      <p:pic>
        <p:nvPicPr>
          <p:cNvPr id="10245" name="Picture 5" descr="Atopic-dermatit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2050" y="1484784"/>
            <a:ext cx="44958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 descr="at-derm1-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44824"/>
            <a:ext cx="3200400" cy="224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 descr="Atopic-Dermatitis-in-childr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4076593"/>
            <a:ext cx="406717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4133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688</TotalTime>
  <Words>675</Words>
  <Application>Microsoft Office PowerPoint</Application>
  <PresentationFormat>On-screen Show (4:3)</PresentationFormat>
  <Paragraphs>146</Paragraphs>
  <Slides>36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Arial</vt:lpstr>
      <vt:lpstr>Calibri</vt:lpstr>
      <vt:lpstr>Courier New</vt:lpstr>
      <vt:lpstr>Tahoma</vt:lpstr>
      <vt:lpstr>Tw Cen MT</vt:lpstr>
      <vt:lpstr>Wingdings</vt:lpstr>
      <vt:lpstr>Wingdings 2</vt:lpstr>
      <vt:lpstr>Median</vt:lpstr>
      <vt:lpstr>DERMATITIS ATOPICA</vt:lpstr>
      <vt:lpstr>ПОДЕЛА ЕКЦЕМА</vt:lpstr>
      <vt:lpstr>Dermatitis atopica</vt:lpstr>
      <vt:lpstr>Етиопатогенеза</vt:lpstr>
      <vt:lpstr>Етиопатогенеза</vt:lpstr>
      <vt:lpstr>PowerPoint Presentation</vt:lpstr>
      <vt:lpstr>Клиничка слика</vt:lpstr>
      <vt:lpstr>Клиничка слика</vt:lpstr>
      <vt:lpstr>Клиничка слика</vt:lpstr>
      <vt:lpstr>Клиничка слика</vt:lpstr>
      <vt:lpstr>Клиничка слика</vt:lpstr>
      <vt:lpstr>Клиничка слика</vt:lpstr>
      <vt:lpstr>Клиничка слика</vt:lpstr>
      <vt:lpstr>Компликације</vt:lpstr>
      <vt:lpstr>Лабораторија</vt:lpstr>
      <vt:lpstr>Диференцијална дијагноза</vt:lpstr>
      <vt:lpstr>Дијагноза</vt:lpstr>
      <vt:lpstr>Дијагноза</vt:lpstr>
      <vt:lpstr>Дијагноза</vt:lpstr>
      <vt:lpstr>Дијагноза</vt:lpstr>
      <vt:lpstr>Приступ пацијенту</vt:lpstr>
      <vt:lpstr>Терапија</vt:lpstr>
      <vt:lpstr>Кортикостероиди</vt:lpstr>
      <vt:lpstr>Избор препарата </vt:lpstr>
      <vt:lpstr>Топикални кортикостероиди – погрешна тумачења</vt:lpstr>
      <vt:lpstr>Правила за топикалну примену кортикостероида</vt:lpstr>
      <vt:lpstr>Антихистаминици – општа терапија</vt:lpstr>
      <vt:lpstr>Дерматокозметика </vt:lpstr>
      <vt:lpstr>PowerPoint Presentation</vt:lpstr>
      <vt:lpstr>Cheilitis</vt:lpstr>
      <vt:lpstr>PowerPoint Presentation</vt:lpstr>
      <vt:lpstr>Предлог терапије? </vt:lpstr>
      <vt:lpstr>Предлог терапије? </vt:lpstr>
      <vt:lpstr>Предлог терапије?</vt:lpstr>
      <vt:lpstr>Предлог терапије?</vt:lpstr>
      <vt:lpstr>Предлог терапије?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korisnik</cp:lastModifiedBy>
  <cp:revision>98</cp:revision>
  <dcterms:created xsi:type="dcterms:W3CDTF">2014-10-07T17:59:58Z</dcterms:created>
  <dcterms:modified xsi:type="dcterms:W3CDTF">2017-02-09T18:25:51Z</dcterms:modified>
</cp:coreProperties>
</file>